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0"/>
  </p:handoutMasterIdLst>
  <p:sldIdLst>
    <p:sldId id="256" r:id="rId3"/>
    <p:sldId id="261" r:id="rId4"/>
    <p:sldId id="262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10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500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CAF278"/>
                </a:solidFill>
              </a:rPr>
              <a:pPr/>
              <a:t>2/6/2014</a:t>
            </a:fld>
            <a:endParaRPr lang="en-US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CAF278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97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09839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4804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43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88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55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817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840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2/6/2014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954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2E154B5-37F2-43E2-9E75-AE39B2918361}" type="datetimeFigureOut">
              <a:rPr lang="en-US" smtClean="0">
                <a:solidFill>
                  <a:srgbClr val="3E3D2D"/>
                </a:solidFill>
                <a:latin typeface="Century Schoolbook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2/6/2014</a:t>
            </a:fld>
            <a:endParaRPr lang="en-US">
              <a:solidFill>
                <a:srgbClr val="3E3D2D"/>
              </a:solidFill>
              <a:latin typeface="Century Schoolbook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3E3D2D"/>
              </a:solidFill>
              <a:latin typeface="Century Schoolbook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8D23B46-D2B5-460D-90C8-CA19D456FC27}" type="slidenum">
              <a:rPr lang="en-US" smtClean="0">
                <a:latin typeface="Century Schoolbook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390284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____________</a:t>
            </a:r>
            <a:r>
              <a:rPr lang="en-US" altLang="en-US" sz="3600" dirty="0">
                <a:solidFill>
                  <a:schemeClr val="hlink"/>
                </a:solidFill>
              </a:rPr>
              <a:t>	   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7</a:t>
            </a:r>
            <a:r>
              <a:rPr lang="en-US" altLang="en-US" sz="3600" dirty="0" smtClean="0">
                <a:solidFill>
                  <a:schemeClr val="hlink"/>
                </a:solidFill>
              </a:rPr>
              <a:t>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4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600" dirty="0" smtClean="0">
                <a:solidFill>
                  <a:schemeClr val="hlink"/>
                </a:solidFill>
              </a:rPr>
              <a:t>	del 2014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48: </a:t>
            </a:r>
            <a:r>
              <a:rPr lang="es-ES_tradnl" altLang="en-US" dirty="0"/>
              <a:t>¿Cuándo vas al gimnasio?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CC0000"/>
                </a:solidFill>
              </a:rPr>
              <a:t>: 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b="1" dirty="0"/>
              <a:t>el</a:t>
            </a:r>
            <a:r>
              <a:rPr lang="es-ES_tradnl" altLang="en-US" dirty="0"/>
              <a:t>, </a:t>
            </a:r>
            <a:r>
              <a:rPr lang="es-ES_tradnl" altLang="en-US" b="1" dirty="0"/>
              <a:t>la</a:t>
            </a:r>
            <a:r>
              <a:rPr lang="es-ES_tradnl" altLang="en-US" dirty="0"/>
              <a:t>, </a:t>
            </a:r>
            <a:r>
              <a:rPr lang="es-ES_tradnl" altLang="en-US" b="1" dirty="0"/>
              <a:t>los</a:t>
            </a:r>
            <a:r>
              <a:rPr lang="es-ES_tradnl" altLang="en-US" dirty="0"/>
              <a:t> </a:t>
            </a:r>
            <a:r>
              <a:rPr lang="es-ES_tradnl" altLang="en-US" dirty="0" err="1"/>
              <a:t>or</a:t>
            </a:r>
            <a:r>
              <a:rPr lang="es-ES_tradnl" altLang="en-US" dirty="0"/>
              <a:t> </a:t>
            </a:r>
            <a:r>
              <a:rPr lang="es-ES_tradnl" altLang="en-US" b="1" dirty="0"/>
              <a:t>las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cursos son interesantes.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clases son grandes.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casa de los Álvarez tiene seis cuartos.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autos son modernos.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jardín esta delante de la casa.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flores son bonitas.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857250" y="3429000"/>
            <a:ext cx="768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Los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908050" y="4038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Las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914400" y="4648200"/>
            <a:ext cx="581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La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838200" y="5257800"/>
            <a:ext cx="768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Los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838200" y="5791200"/>
            <a:ext cx="496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El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762000" y="64008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6" grpId="0"/>
      <p:bldP spid="2057" grpId="0"/>
      <p:bldP spid="2058" grpId="0"/>
      <p:bldP spid="20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5257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rgbClr val="FFFFFF"/>
                </a:solidFill>
                <a:latin typeface="Century Schoolbook"/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rgbClr val="FFFFFF"/>
                </a:solidFill>
                <a:latin typeface="Century Schoolbook"/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176"/>
            <a:ext cx="2590800" cy="172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prstClr val="black"/>
                </a:solidFill>
                <a:latin typeface="Century Schoolbook"/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dirty="0">
                <a:solidFill>
                  <a:prstClr val="black"/>
                </a:solidFill>
                <a:latin typeface="Century Schoolbook"/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  <a:latin typeface="Century Schoolbook"/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  <a:latin typeface="Century Schoolbook"/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  <a:latin typeface="Century Schoolbook"/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  <a:latin typeface="Century Schoolbook"/>
              </a:rPr>
              <a:t> de </a:t>
            </a:r>
            <a:r>
              <a:rPr lang="en-US" altLang="en-US" sz="2400" dirty="0" err="1" smtClean="0">
                <a:solidFill>
                  <a:prstClr val="black"/>
                </a:solidFill>
                <a:latin typeface="Century Schoolbook"/>
              </a:rPr>
              <a:t>España</a:t>
            </a:r>
            <a:r>
              <a:rPr lang="en-US" altLang="en-US" sz="2400" dirty="0" smtClean="0">
                <a:solidFill>
                  <a:prstClr val="black"/>
                </a:solidFill>
                <a:latin typeface="Century Schoolbook"/>
              </a:rPr>
              <a:t> son </a:t>
            </a:r>
            <a:r>
              <a:rPr lang="en-US" altLang="en-US" sz="2400" dirty="0" err="1" smtClean="0">
                <a:solidFill>
                  <a:prstClr val="black"/>
                </a:solidFill>
                <a:latin typeface="Century Schoolbook"/>
              </a:rPr>
              <a:t>rojo</a:t>
            </a:r>
            <a:r>
              <a:rPr lang="en-US" altLang="en-US" sz="2400" dirty="0" smtClean="0">
                <a:solidFill>
                  <a:prstClr val="black"/>
                </a:solidFill>
                <a:latin typeface="Century Schoolbook"/>
              </a:rPr>
              <a:t> y </a:t>
            </a:r>
            <a:r>
              <a:rPr lang="en-US" altLang="en-US" sz="2400" dirty="0" err="1" smtClean="0">
                <a:solidFill>
                  <a:prstClr val="black"/>
                </a:solidFill>
                <a:latin typeface="Century Schoolbook"/>
              </a:rPr>
              <a:t>amarillo</a:t>
            </a:r>
            <a:r>
              <a:rPr lang="en-US" altLang="en-US" sz="2400" dirty="0" smtClean="0">
                <a:solidFill>
                  <a:prstClr val="black"/>
                </a:solidFill>
                <a:latin typeface="Century Schoolbook"/>
              </a:rPr>
              <a:t>.</a:t>
            </a:r>
            <a:endParaRPr lang="en-US" altLang="en-US" sz="2400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6200" y="2495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000" dirty="0" smtClean="0">
                <a:solidFill>
                  <a:srgbClr val="FF0000"/>
                </a:solidFill>
                <a:latin typeface="Century Schoolbook"/>
              </a:rPr>
              <a:t>The red represents</a:t>
            </a:r>
            <a:endParaRPr lang="en-US" altLang="en-US" sz="1100" dirty="0">
              <a:solidFill>
                <a:srgbClr val="FF0000"/>
              </a:solidFill>
              <a:latin typeface="Century Schoolbook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438400" y="2492514"/>
            <a:ext cx="6629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blood</a:t>
            </a:r>
            <a:r>
              <a:rPr lang="es-ES" sz="2000" i="1" dirty="0" smtClean="0">
                <a:solidFill>
                  <a:srgbClr val="FF0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spilt</a:t>
            </a:r>
            <a:r>
              <a:rPr lang="es-ES" sz="2000" i="1" dirty="0" smtClean="0">
                <a:solidFill>
                  <a:srgbClr val="FF0000"/>
                </a:solidFill>
                <a:latin typeface="Century Schoolbook"/>
              </a:rPr>
              <a:t> in </a:t>
            </a:r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conquests</a:t>
            </a:r>
            <a:r>
              <a:rPr lang="es-ES" sz="2000" i="1" dirty="0" smtClean="0">
                <a:solidFill>
                  <a:srgbClr val="FF0000"/>
                </a:solidFill>
                <a:latin typeface="Century Schoolbook"/>
              </a:rPr>
              <a:t> and </a:t>
            </a:r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defences</a:t>
            </a:r>
            <a:r>
              <a:rPr lang="es-ES" sz="2000" i="1" dirty="0" smtClean="0">
                <a:solidFill>
                  <a:srgbClr val="FF0000"/>
                </a:solidFill>
                <a:latin typeface="Century Schoolbook"/>
              </a:rPr>
              <a:t> of </a:t>
            </a:r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latin typeface="Century Schoolbook"/>
              </a:rPr>
              <a:t> country.</a:t>
            </a:r>
            <a:endParaRPr lang="en-US" altLang="en-US" sz="1100" i="1" dirty="0">
              <a:solidFill>
                <a:srgbClr val="FF0000"/>
              </a:solidFill>
              <a:latin typeface="Century Schoolbook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1818" y="3333690"/>
            <a:ext cx="2789546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srgbClr val="FFC000"/>
                </a:solidFill>
                <a:latin typeface="Century Schoolbook"/>
              </a:rPr>
              <a:t>The yellow represents</a:t>
            </a:r>
            <a:endParaRPr lang="en-US" altLang="en-US" sz="2000" dirty="0">
              <a:solidFill>
                <a:srgbClr val="FFC000"/>
              </a:solidFill>
              <a:latin typeface="Century Schoolbook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3200" y="3330714"/>
            <a:ext cx="6595770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2000" i="1" dirty="0" err="1" smtClean="0">
                <a:solidFill>
                  <a:srgbClr val="FFC000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  <a:latin typeface="Century Schoolbook"/>
              </a:rPr>
              <a:t>riches</a:t>
            </a:r>
            <a:r>
              <a:rPr lang="es-ES" sz="2000" i="1" dirty="0" smtClean="0">
                <a:solidFill>
                  <a:srgbClr val="FFC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  <a:latin typeface="Century Schoolbook"/>
              </a:rPr>
              <a:t>obtained</a:t>
            </a:r>
            <a:r>
              <a:rPr lang="es-ES" sz="2000" i="1" dirty="0" smtClean="0">
                <a:solidFill>
                  <a:srgbClr val="FFC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  <a:latin typeface="Century Schoolbook"/>
              </a:rPr>
              <a:t>by</a:t>
            </a:r>
            <a:r>
              <a:rPr lang="es-ES" sz="2000" i="1" dirty="0" smtClean="0">
                <a:solidFill>
                  <a:srgbClr val="FFC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  <a:latin typeface="Century Schoolbook"/>
              </a:rPr>
              <a:t>conquests</a:t>
            </a:r>
            <a:r>
              <a:rPr lang="es-ES" sz="2000" i="1" dirty="0" smtClean="0">
                <a:solidFill>
                  <a:srgbClr val="FFC000"/>
                </a:solidFill>
                <a:latin typeface="Century Schoolbook"/>
              </a:rPr>
              <a:t> and </a:t>
            </a:r>
            <a:r>
              <a:rPr lang="es-ES" sz="2000" i="1" dirty="0" err="1" smtClean="0">
                <a:solidFill>
                  <a:srgbClr val="FFC000"/>
                </a:solidFill>
                <a:latin typeface="Century Schoolbook"/>
              </a:rPr>
              <a:t>defences</a:t>
            </a:r>
            <a:endParaRPr lang="en-US" altLang="en-US" sz="2000" dirty="0">
              <a:solidFill>
                <a:srgbClr val="FFC000"/>
              </a:solidFill>
              <a:latin typeface="Century Schoolbook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76815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Schoolbook"/>
              </a:rPr>
              <a:t>Seal: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Century Schoolbook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94537"/>
            <a:ext cx="789117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2000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Schoolbook"/>
              </a:rPr>
              <a:t>It has 3 crowns, 2 white columns, a castle, a lion, 4 yellow stripes and 4 red stripes, some chains, a grenadine fruit and a three </a:t>
            </a:r>
            <a:r>
              <a:rPr lang="en-US" altLang="en-US" sz="2000" i="1" dirty="0" err="1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Schoolbook"/>
              </a:rPr>
              <a:t>petaled</a:t>
            </a:r>
            <a:r>
              <a:rPr lang="en-US" altLang="en-US" sz="2000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Schoolbook"/>
              </a:rPr>
              <a:t> flower.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134913075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855"/>
            <a:ext cx="2603863" cy="17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6096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 Equatorial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rgbClr val="FFFFFF"/>
                </a:solidFill>
                <a:latin typeface="Century Schoolbook"/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solidFill>
                  <a:srgbClr val="FFFFFF"/>
                </a:solidFill>
                <a:latin typeface="Century Schoolbook"/>
              </a:rPr>
              <a:t>Nacionalidad: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>
                <a:solidFill>
                  <a:prstClr val="black"/>
                </a:solidFill>
                <a:latin typeface="Century Schoolbook"/>
              </a:rPr>
              <a:t>Bandera: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dirty="0">
                <a:solidFill>
                  <a:prstClr val="black"/>
                </a:solidFill>
                <a:latin typeface="Century Schoolbook"/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  <a:latin typeface="Century Schoolbook"/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  <a:latin typeface="Century Schoolbook"/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  <a:latin typeface="Century Schoolbook"/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  <a:latin typeface="Century Schoolbook"/>
              </a:rPr>
              <a:t> de </a:t>
            </a:r>
            <a:r>
              <a:rPr lang="en-US" altLang="en-US" sz="2400" dirty="0" smtClean="0">
                <a:solidFill>
                  <a:prstClr val="black"/>
                </a:solidFill>
                <a:latin typeface="Century Schoolbook"/>
              </a:rPr>
              <a:t>Guinea Equatorial son </a:t>
            </a:r>
            <a:r>
              <a:rPr lang="en-US" altLang="en-US" sz="2400" dirty="0" err="1" smtClean="0">
                <a:solidFill>
                  <a:prstClr val="black"/>
                </a:solidFill>
                <a:latin typeface="Century Schoolbook"/>
              </a:rPr>
              <a:t>azul</a:t>
            </a:r>
            <a:r>
              <a:rPr lang="en-US" altLang="en-US" sz="2400" dirty="0" smtClean="0">
                <a:solidFill>
                  <a:prstClr val="black"/>
                </a:solidFill>
                <a:latin typeface="Century Schoolbook"/>
              </a:rPr>
              <a:t>, </a:t>
            </a:r>
            <a:r>
              <a:rPr lang="en-US" altLang="en-US" sz="2400" dirty="0" err="1" smtClean="0">
                <a:solidFill>
                  <a:prstClr val="black"/>
                </a:solidFill>
                <a:latin typeface="Century Schoolbook"/>
              </a:rPr>
              <a:t>verde</a:t>
            </a:r>
            <a:r>
              <a:rPr lang="en-US" altLang="en-US" sz="2400" dirty="0" smtClean="0">
                <a:solidFill>
                  <a:prstClr val="black"/>
                </a:solidFill>
                <a:latin typeface="Century Schoolbook"/>
              </a:rPr>
              <a:t>, </a:t>
            </a:r>
            <a:r>
              <a:rPr lang="en-US" altLang="en-US" sz="2400" dirty="0" err="1" smtClean="0">
                <a:solidFill>
                  <a:prstClr val="black"/>
                </a:solidFill>
                <a:latin typeface="Century Schoolbook"/>
              </a:rPr>
              <a:t>blanco</a:t>
            </a:r>
            <a:r>
              <a:rPr lang="en-US" altLang="en-US" sz="2400" dirty="0" smtClean="0">
                <a:solidFill>
                  <a:prstClr val="black"/>
                </a:solidFill>
                <a:latin typeface="Century Schoolbook"/>
              </a:rPr>
              <a:t> y </a:t>
            </a:r>
            <a:r>
              <a:rPr lang="en-US" altLang="en-US" sz="2400" dirty="0" err="1" smtClean="0">
                <a:solidFill>
                  <a:prstClr val="black"/>
                </a:solidFill>
                <a:latin typeface="Century Schoolbook"/>
              </a:rPr>
              <a:t>rojo</a:t>
            </a:r>
            <a:r>
              <a:rPr lang="en-US" altLang="en-US" sz="2400" dirty="0" smtClean="0">
                <a:solidFill>
                  <a:prstClr val="black"/>
                </a:solidFill>
                <a:latin typeface="Century Schoolbook"/>
              </a:rPr>
              <a:t>. </a:t>
            </a:r>
            <a:endParaRPr lang="en-US" altLang="en-US" sz="2400" dirty="0">
              <a:solidFill>
                <a:prstClr val="black"/>
              </a:solidFill>
              <a:latin typeface="Century Schoolbook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2495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000" dirty="0" smtClean="0">
                <a:solidFill>
                  <a:srgbClr val="0000FF"/>
                </a:solidFill>
                <a:latin typeface="Century Schoolbook"/>
              </a:rPr>
              <a:t>The blue represents</a:t>
            </a:r>
            <a:endParaRPr lang="en-US" altLang="en-US" sz="1100" dirty="0">
              <a:solidFill>
                <a:srgbClr val="0000FF"/>
              </a:solidFill>
              <a:latin typeface="Century Schoolbook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90800" y="249549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000" i="1" dirty="0" err="1" smtClean="0">
                <a:solidFill>
                  <a:srgbClr val="0000FF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latin typeface="Century Schoolbook"/>
              </a:rPr>
              <a:t> sea </a:t>
            </a:r>
            <a:r>
              <a:rPr lang="es-ES" sz="2000" i="1" dirty="0" err="1" smtClean="0">
                <a:solidFill>
                  <a:srgbClr val="0000FF"/>
                </a:solidFill>
                <a:latin typeface="Century Schoolbook"/>
              </a:rPr>
              <a:t>that</a:t>
            </a:r>
            <a:r>
              <a:rPr lang="es-ES" sz="2000" i="1" dirty="0" smtClean="0">
                <a:solidFill>
                  <a:srgbClr val="0000FF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latin typeface="Century Schoolbook"/>
              </a:rPr>
              <a:t>connects</a:t>
            </a:r>
            <a:r>
              <a:rPr lang="es-ES" sz="2000" i="1" dirty="0" smtClean="0">
                <a:solidFill>
                  <a:srgbClr val="0000FF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latin typeface="Century Schoolbook"/>
              </a:rPr>
              <a:t>main</a:t>
            </a:r>
            <a:r>
              <a:rPr lang="es-ES" sz="2000" i="1" dirty="0" smtClean="0">
                <a:solidFill>
                  <a:srgbClr val="0000FF"/>
                </a:solidFill>
                <a:latin typeface="Century Schoolbook"/>
              </a:rPr>
              <a:t> country </a:t>
            </a:r>
            <a:r>
              <a:rPr lang="es-ES" sz="2000" i="1" dirty="0" err="1" smtClean="0">
                <a:solidFill>
                  <a:srgbClr val="0000FF"/>
                </a:solidFill>
                <a:latin typeface="Century Schoolbook"/>
              </a:rPr>
              <a:t>with</a:t>
            </a:r>
            <a:r>
              <a:rPr lang="es-ES" sz="2000" i="1" dirty="0" smtClean="0">
                <a:solidFill>
                  <a:srgbClr val="0000FF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latin typeface="Century Schoolbook"/>
              </a:rPr>
              <a:t>islands</a:t>
            </a:r>
            <a:endParaRPr lang="en-US" altLang="en-US" sz="1100" i="1" dirty="0">
              <a:solidFill>
                <a:srgbClr val="0000FF"/>
              </a:solidFill>
              <a:latin typeface="Century Schoolbook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818" y="3124200"/>
            <a:ext cx="27013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srgbClr val="006600"/>
                </a:solidFill>
                <a:latin typeface="Century Schoolbook"/>
              </a:rPr>
              <a:t>The green represents</a:t>
            </a:r>
            <a:endParaRPr lang="en-US" altLang="en-US" sz="2000" dirty="0">
              <a:solidFill>
                <a:srgbClr val="006600"/>
              </a:solidFill>
              <a:latin typeface="Century Schoolbook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624430" y="3124200"/>
            <a:ext cx="65957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2000" i="1" dirty="0" err="1" smtClean="0">
                <a:solidFill>
                  <a:srgbClr val="008000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  <a:latin typeface="Century Schoolbook"/>
              </a:rPr>
              <a:t> natural </a:t>
            </a:r>
            <a:r>
              <a:rPr lang="es-ES" sz="2000" i="1" dirty="0" err="1" smtClean="0">
                <a:solidFill>
                  <a:srgbClr val="008000"/>
                </a:solidFill>
                <a:latin typeface="Century Schoolbook"/>
              </a:rPr>
              <a:t>resources</a:t>
            </a:r>
            <a:r>
              <a:rPr lang="es-ES" sz="2000" i="1" dirty="0" smtClean="0">
                <a:solidFill>
                  <a:srgbClr val="008000"/>
                </a:solidFill>
                <a:latin typeface="Century Schoolbook"/>
              </a:rPr>
              <a:t> and </a:t>
            </a:r>
            <a:r>
              <a:rPr lang="es-ES" sz="2000" i="1" dirty="0" err="1" smtClean="0">
                <a:solidFill>
                  <a:srgbClr val="008000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008000"/>
                </a:solidFill>
                <a:latin typeface="Century Schoolbook"/>
              </a:rPr>
              <a:t>jungles</a:t>
            </a:r>
            <a:r>
              <a:rPr lang="es-ES" sz="2000" i="1" dirty="0" smtClean="0">
                <a:solidFill>
                  <a:srgbClr val="008000"/>
                </a:solidFill>
                <a:latin typeface="Century Schoolbook"/>
              </a:rPr>
              <a:t> of </a:t>
            </a:r>
            <a:r>
              <a:rPr lang="es-ES" sz="2000" i="1" dirty="0" err="1" smtClean="0">
                <a:solidFill>
                  <a:srgbClr val="008000"/>
                </a:solidFill>
                <a:latin typeface="Century Schoolbook"/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  <a:latin typeface="Century Schoolbook"/>
              </a:rPr>
              <a:t> country)</a:t>
            </a:r>
            <a:endParaRPr lang="en-US" altLang="en-US" sz="2000" dirty="0">
              <a:solidFill>
                <a:srgbClr val="008000"/>
              </a:solidFill>
              <a:latin typeface="Century Schoolbook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99778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prstClr val="white"/>
                </a:solidFill>
                <a:latin typeface="Century Schoolbook"/>
              </a:rPr>
              <a:t>The white represents</a:t>
            </a:r>
            <a:endParaRPr lang="en-US" altLang="en-US" sz="2000" dirty="0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prstClr val="white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prstClr val="white"/>
                </a:solidFill>
                <a:latin typeface="Century Schoolbook"/>
              </a:rPr>
              <a:t>peace</a:t>
            </a:r>
            <a:endParaRPr lang="en-US" altLang="en-US" sz="2000" i="1" dirty="0">
              <a:solidFill>
                <a:prstClr val="white"/>
              </a:solidFill>
              <a:latin typeface="Century Schoolbook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4816" y="4191000"/>
            <a:ext cx="24256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srgbClr val="FF0000"/>
                </a:solidFill>
                <a:latin typeface="Century Schoolbook"/>
              </a:rPr>
              <a:t>The red represents</a:t>
            </a:r>
            <a:endParaRPr lang="en-US" altLang="en-US" sz="2000" dirty="0">
              <a:solidFill>
                <a:srgbClr val="FF0000"/>
              </a:solidFill>
              <a:latin typeface="Century Schoolbook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362200" y="4191000"/>
            <a:ext cx="693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struggle</a:t>
            </a:r>
            <a:r>
              <a:rPr lang="es-ES" sz="2000" i="1" dirty="0" smtClean="0">
                <a:solidFill>
                  <a:srgbClr val="FF0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for</a:t>
            </a:r>
            <a:r>
              <a:rPr lang="es-ES" sz="2000" i="1" dirty="0" smtClean="0">
                <a:solidFill>
                  <a:srgbClr val="FF0000"/>
                </a:solidFill>
                <a:latin typeface="Century Schoolbook"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latin typeface="Century Schoolbook"/>
              </a:rPr>
              <a:t>independence</a:t>
            </a:r>
            <a:r>
              <a:rPr lang="es-ES" sz="2000" i="1" dirty="0">
                <a:solidFill>
                  <a:srgbClr val="FF0000"/>
                </a:solidFill>
                <a:latin typeface="Century Schoolbook"/>
              </a:rPr>
              <a:t>.</a:t>
            </a:r>
            <a:endParaRPr lang="en-US" altLang="en-US" sz="2000" i="1" dirty="0">
              <a:solidFill>
                <a:srgbClr val="FF0000"/>
              </a:solidFill>
              <a:latin typeface="Century Schoolbook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88018" y="4629090"/>
            <a:ext cx="76815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Schoolbook"/>
              </a:rPr>
              <a:t>Seal: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Century Schoolbook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066800" y="4617184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2000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entury Schoolbook"/>
              </a:rPr>
              <a:t>It is grey! It has a natural cotton tree, six six-pointed stars)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253186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6" grpId="0"/>
      <p:bldP spid="18" grpId="0" animBg="1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Las contracciones </a:t>
            </a:r>
            <a:r>
              <a:rPr lang="en-US" altLang="en-US" b="1">
                <a:solidFill>
                  <a:schemeClr val="accent2"/>
                </a:solidFill>
              </a:rPr>
              <a:t>al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y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 b="1">
                <a:solidFill>
                  <a:schemeClr val="accent2"/>
                </a:solidFill>
              </a:rPr>
              <a:t>del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4525963"/>
          </a:xfrm>
        </p:spPr>
        <p:txBody>
          <a:bodyPr/>
          <a:lstStyle/>
          <a:p>
            <a:r>
              <a:rPr lang="es-ES_tradnl" altLang="en-US" dirty="0"/>
              <a:t>La </a:t>
            </a:r>
            <a:r>
              <a:rPr lang="es-ES_tradnl" altLang="en-US" dirty="0" err="1" smtClean="0"/>
              <a:t>prepositión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“to”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“at”.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smtClean="0"/>
              <a:t>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—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, o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buFontTx/>
              <a:buNone/>
            </a:pPr>
            <a:r>
              <a:rPr lang="es-ES_tradnl" altLang="en-US" dirty="0"/>
              <a:t>Él va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cuarto		</a:t>
            </a:r>
            <a:r>
              <a:rPr lang="es-ES_tradnl" altLang="en-US" dirty="0" smtClean="0"/>
              <a:t>      Él </a:t>
            </a:r>
            <a:r>
              <a:rPr lang="es-ES_tradnl" altLang="en-US" dirty="0"/>
              <a:t>va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cuarto.</a:t>
            </a:r>
          </a:p>
          <a:p>
            <a:pPr>
              <a:buFontTx/>
              <a:buNone/>
            </a:pPr>
            <a:r>
              <a:rPr lang="es-ES_tradnl" altLang="en-US" dirty="0"/>
              <a:t>Vamos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gimnasio.      </a:t>
            </a:r>
            <a:r>
              <a:rPr lang="es-ES_tradnl" altLang="en-US" dirty="0" smtClean="0"/>
              <a:t>      Vamos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gimnasio.</a:t>
            </a:r>
          </a:p>
          <a:p>
            <a:pPr>
              <a:buFontTx/>
              <a:buNone/>
            </a:pPr>
            <a:r>
              <a:rPr lang="es-ES_tradnl" altLang="en-US" dirty="0"/>
              <a:t>Voy </a:t>
            </a:r>
            <a:r>
              <a:rPr lang="es-ES_tradnl" altLang="en-US" dirty="0">
                <a:solidFill>
                  <a:srgbClr val="CC0000"/>
                </a:solidFill>
              </a:rPr>
              <a:t>a las</a:t>
            </a:r>
            <a:r>
              <a:rPr lang="es-ES_tradnl" altLang="en-US" dirty="0"/>
              <a:t> tiendas. 		</a:t>
            </a:r>
            <a:r>
              <a:rPr lang="es-ES_tradnl" altLang="en-US" dirty="0" smtClean="0"/>
              <a:t>  Voy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clase de arte.</a:t>
            </a:r>
          </a:p>
          <a:p>
            <a:pPr>
              <a:buFontTx/>
              <a:buNone/>
            </a:pPr>
            <a:r>
              <a:rPr lang="es-ES_tradnl" altLang="en-US" dirty="0"/>
              <a:t>Ellos van </a:t>
            </a:r>
            <a:r>
              <a:rPr lang="es-ES_tradnl" altLang="en-US" dirty="0">
                <a:solidFill>
                  <a:srgbClr val="CC0000"/>
                </a:solidFill>
              </a:rPr>
              <a:t>a los</a:t>
            </a:r>
            <a:r>
              <a:rPr lang="es-ES_tradnl" altLang="en-US" dirty="0"/>
              <a:t> buses	</a:t>
            </a:r>
            <a:r>
              <a:rPr lang="es-ES_tradnl" altLang="en-US" dirty="0" smtClean="0"/>
              <a:t>       Ellos </a:t>
            </a:r>
            <a:r>
              <a:rPr lang="es-ES_tradnl" altLang="en-US" dirty="0"/>
              <a:t>van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sala.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143000" y="38862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1143000" y="38100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1600200" y="44196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600200" y="44958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49562" y="3805535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+ el= al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0" y="3810000"/>
            <a:ext cx="2819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410200" y="4415135"/>
            <a:ext cx="3733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5024735"/>
            <a:ext cx="4267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5558135"/>
            <a:ext cx="4267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962597" y="4476690"/>
            <a:ext cx="1489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+ el= al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2" grpId="0" animBg="1"/>
      <p:bldP spid="4103" grpId="0" animBg="1"/>
      <p:bldP spid="2" grpId="0"/>
      <p:bldP spid="3" grpId="0" animBg="1"/>
      <p:bldP spid="12" grpId="0" animBg="1"/>
      <p:bldP spid="13" grpId="0" animBg="1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791200"/>
          </a:xfrm>
        </p:spPr>
        <p:txBody>
          <a:bodyPr/>
          <a:lstStyle/>
          <a:p>
            <a:r>
              <a:rPr lang="es-ES_tradnl" altLang="en-US" dirty="0"/>
              <a:t>La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important</a:t>
            </a:r>
            <a:r>
              <a:rPr lang="es-ES_tradnl" altLang="en-US" dirty="0" smtClean="0"/>
              <a:t> use.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direct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object</a:t>
            </a:r>
            <a:r>
              <a:rPr lang="es-ES_tradnl" altLang="en-US" dirty="0" smtClean="0"/>
              <a:t> of a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person</a:t>
            </a:r>
            <a:r>
              <a:rPr lang="es-ES_tradnl" altLang="en-US" dirty="0" smtClean="0"/>
              <a:t>,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must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</a:t>
            </a:r>
            <a:r>
              <a:rPr lang="es-ES_tradnl" altLang="en-US" dirty="0" smtClean="0"/>
              <a:t>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.  </a:t>
            </a: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no English </a:t>
            </a:r>
            <a:r>
              <a:rPr lang="es-ES_tradnl" altLang="en-US" dirty="0" err="1" smtClean="0"/>
              <a:t>translation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It’s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called</a:t>
            </a:r>
            <a:r>
              <a:rPr lang="es-ES_tradnl" altLang="en-US" dirty="0" smtClean="0"/>
              <a:t> a personal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.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i="1" dirty="0" smtClean="0"/>
              <a:t>Observe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use of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personal </a:t>
            </a:r>
            <a:r>
              <a:rPr lang="es-ES_tradnl" altLang="en-US" i="1" u="sng" dirty="0" smtClean="0">
                <a:solidFill>
                  <a:srgbClr val="FF0000"/>
                </a:solidFill>
              </a:rPr>
              <a:t>a</a:t>
            </a:r>
            <a:r>
              <a:rPr lang="es-ES_tradnl" altLang="en-US" i="1" dirty="0" smtClean="0"/>
              <a:t> :</a:t>
            </a:r>
            <a:endParaRPr lang="es-ES_tradnl" altLang="en-US" i="1" dirty="0"/>
          </a:p>
          <a:p>
            <a:pPr>
              <a:buFontTx/>
              <a:buNone/>
            </a:pPr>
            <a:r>
              <a:rPr lang="es-ES_tradnl" altLang="en-US" dirty="0"/>
              <a:t>Miro la televisión		Miro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amigo de Teresa</a:t>
            </a:r>
          </a:p>
          <a:p>
            <a:pPr>
              <a:buFontTx/>
              <a:buNone/>
            </a:pPr>
            <a:r>
              <a:rPr lang="es-ES_tradnl" altLang="en-US" dirty="0"/>
              <a:t>Escucho la música		Escucho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profesora</a:t>
            </a:r>
          </a:p>
          <a:p>
            <a:pPr>
              <a:buFontTx/>
              <a:buNone/>
            </a:pPr>
            <a:r>
              <a:rPr lang="es-ES_tradnl" altLang="en-US" dirty="0"/>
              <a:t>Busco un bolígrafo		Busco </a:t>
            </a:r>
            <a:r>
              <a:rPr lang="es-ES_tradnl" altLang="en-US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mis amigos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19800" y="3733800"/>
            <a:ext cx="3124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24600" y="49530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696200" y="3810000"/>
            <a:ext cx="1447800" cy="19050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25380" y="5715000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All are people so…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6225156"/>
            <a:ext cx="4531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THEY TAKE A PERSONAL “a”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86200" y="4953000"/>
            <a:ext cx="1905000" cy="1223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2202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“of” </a:t>
            </a:r>
            <a:r>
              <a:rPr lang="es-ES_tradnl" altLang="en-US" dirty="0" err="1"/>
              <a:t>or</a:t>
            </a:r>
            <a:r>
              <a:rPr lang="es-ES_tradnl" altLang="en-US" dirty="0"/>
              <a:t> “</a:t>
            </a:r>
            <a:r>
              <a:rPr lang="es-ES_tradnl" altLang="en-US" dirty="0" err="1"/>
              <a:t>from</a:t>
            </a:r>
            <a:r>
              <a:rPr lang="es-ES_tradnl" altLang="en-US" dirty="0"/>
              <a:t>”.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. </a:t>
            </a:r>
            <a:r>
              <a:rPr lang="es-ES_tradnl" altLang="en-US" dirty="0" err="1" smtClean="0"/>
              <a:t>It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el libro </a:t>
            </a:r>
            <a:r>
              <a:rPr lang="es-ES_tradnl" altLang="en-US" dirty="0">
                <a:solidFill>
                  <a:schemeClr val="accent2"/>
                </a:solidFill>
              </a:rPr>
              <a:t>de el</a:t>
            </a:r>
            <a:r>
              <a:rPr lang="es-ES_tradnl" altLang="en-US" dirty="0"/>
              <a:t> profesor	   Es el libro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profesor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la escuela </a:t>
            </a:r>
            <a:r>
              <a:rPr lang="es-ES_tradnl" altLang="en-US" dirty="0">
                <a:solidFill>
                  <a:srgbClr val="CC0000"/>
                </a:solidFill>
              </a:rPr>
              <a:t>de la</a:t>
            </a:r>
            <a:r>
              <a:rPr lang="es-ES_tradnl" altLang="en-US" dirty="0"/>
              <a:t> amiga</a:t>
            </a:r>
          </a:p>
          <a:p>
            <a:pPr>
              <a:lnSpc>
                <a:spcPct val="90000"/>
              </a:lnSpc>
            </a:pPr>
            <a:r>
              <a:rPr lang="es-ES_tradnl" altLang="en-US" u="sng" dirty="0"/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also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Delante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jardín		antes </a:t>
            </a:r>
            <a:r>
              <a:rPr lang="es-ES_tradnl" altLang="en-US" dirty="0">
                <a:solidFill>
                  <a:schemeClr val="accent2"/>
                </a:solidFill>
              </a:rPr>
              <a:t>de los</a:t>
            </a:r>
            <a:r>
              <a:rPr lang="es-ES_tradnl" altLang="en-US" dirty="0"/>
              <a:t> exámenes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Cerca </a:t>
            </a:r>
            <a:r>
              <a:rPr lang="es-ES_tradnl" altLang="en-US" dirty="0">
                <a:solidFill>
                  <a:srgbClr val="CC0000"/>
                </a:solidFill>
              </a:rPr>
              <a:t>del </a:t>
            </a:r>
            <a:r>
              <a:rPr lang="es-ES_tradnl" altLang="en-US" dirty="0"/>
              <a:t>carro		detrás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casa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Después </a:t>
            </a:r>
            <a:r>
              <a:rPr lang="es-ES_tradnl" altLang="en-US" dirty="0">
                <a:solidFill>
                  <a:schemeClr val="accent2"/>
                </a:solidFill>
              </a:rPr>
              <a:t>de las</a:t>
            </a:r>
            <a:r>
              <a:rPr lang="es-ES_tradnl" altLang="en-US" dirty="0"/>
              <a:t> clases	lejos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tienda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057400" y="22860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133600" y="22098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179908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 + el= del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029920"/>
            <a:ext cx="1600200" cy="2308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76800" y="2281535"/>
            <a:ext cx="4267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  <p:bldP spid="7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 err="1">
                <a:solidFill>
                  <a:srgbClr val="CC0000"/>
                </a:solidFill>
              </a:rPr>
              <a:t>Ejercicios</a:t>
            </a:r>
            <a:r>
              <a:rPr lang="en-US" altLang="en-US">
                <a:solidFill>
                  <a:srgbClr val="CC0000"/>
                </a:solidFill>
              </a:rPr>
              <a:t>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r>
              <a:rPr lang="es-ES_tradnl" altLang="en-US" dirty="0" smtClean="0"/>
              <a:t>Mirar </a:t>
            </a:r>
            <a:r>
              <a:rPr lang="es-ES_tradnl" altLang="en-US" u="sng" dirty="0" smtClean="0"/>
              <a:t>Cultura en Vivo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err="1" smtClean="0"/>
              <a:t>Chapter</a:t>
            </a:r>
            <a:r>
              <a:rPr lang="es-ES_tradnl" altLang="en-US" u="sng" dirty="0" smtClean="0"/>
              <a:t> 3: Cultura en Vivo</a:t>
            </a:r>
            <a:endParaRPr lang="es-ES_tradnl" altLang="en-US" dirty="0" smtClean="0"/>
          </a:p>
          <a:p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3.12</a:t>
            </a:r>
          </a:p>
          <a:p>
            <a:r>
              <a:rPr lang="es-ES_tradnl" altLang="en-US" dirty="0" smtClean="0"/>
              <a:t>GET QUIZ 3: CAP. </a:t>
            </a:r>
            <a:r>
              <a:rPr lang="es-ES_tradnl" altLang="en-US" smtClean="0"/>
              <a:t>3 SIGNED!!!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3733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48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438</Words>
  <Application>Microsoft Office PowerPoint</Application>
  <PresentationFormat>On-screen Show (4:3)</PresentationFormat>
  <Paragraphs>83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1_Oriel</vt:lpstr>
      <vt:lpstr>Me llamo ____________     Clase 701 La fecha es el 4 de febrero del 2014</vt:lpstr>
      <vt:lpstr>PowerPoint Presentation</vt:lpstr>
      <vt:lpstr>PowerPoint Presentation</vt:lpstr>
      <vt:lpstr>Las contracciones al y del</vt:lpstr>
      <vt:lpstr>PowerPoint Presentation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20</cp:revision>
  <cp:lastPrinted>2014-02-04T14:50:38Z</cp:lastPrinted>
  <dcterms:created xsi:type="dcterms:W3CDTF">2010-10-25T13:11:41Z</dcterms:created>
  <dcterms:modified xsi:type="dcterms:W3CDTF">2014-02-06T14:13:32Z</dcterms:modified>
</cp:coreProperties>
</file>